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8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70" r:id="rId10"/>
    <p:sldId id="271" r:id="rId11"/>
    <p:sldId id="272" r:id="rId12"/>
    <p:sldId id="274" r:id="rId13"/>
    <p:sldId id="265" r:id="rId14"/>
    <p:sldId id="266" r:id="rId15"/>
    <p:sldId id="267" r:id="rId16"/>
    <p:sldId id="273" r:id="rId17"/>
    <p:sldId id="281" r:id="rId18"/>
    <p:sldId id="276" r:id="rId19"/>
    <p:sldId id="282" r:id="rId20"/>
    <p:sldId id="283" r:id="rId21"/>
    <p:sldId id="284" r:id="rId22"/>
    <p:sldId id="285" r:id="rId23"/>
    <p:sldId id="268" r:id="rId24"/>
    <p:sldId id="279" r:id="rId25"/>
  </p:sldIdLst>
  <p:sldSz cx="9144000" cy="5143500" type="screen16x9"/>
  <p:notesSz cx="7559675" cy="1069181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59" autoAdjust="0"/>
  </p:normalViewPr>
  <p:slideViewPr>
    <p:cSldViewPr snapToGrid="0" snapToObjects="1">
      <p:cViewPr varScale="1">
        <p:scale>
          <a:sx n="84" d="100"/>
          <a:sy n="84" d="100"/>
        </p:scale>
        <p:origin x="-1304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338E7-881E-8D47-B65B-0530BFBD6930}" type="datetimeFigureOut">
              <a:rPr lang="it-IT" smtClean="0"/>
              <a:t>03/05/25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0980-DF67-C248-97C7-89A07464C6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931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Sviluppare sistemi operativi capaci</a:t>
            </a:r>
            <a:r>
              <a:rPr lang="it-IT" baseline="0" dirty="0" smtClean="0"/>
              <a:t> di simulare funzioni cognitive umane, in grado di eseguire compiti autonomi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0980-DF67-C248-97C7-89A07464C67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26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0980-DF67-C248-97C7-89A07464C67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xmlns="" id="{F5AA8A10-E19C-430B-9D5D-8D12F92BFEC5}"/>
              </a:ext>
            </a:extLst>
          </p:cNvPr>
          <p:cNvSpPr/>
          <p:nvPr userDrawn="1"/>
        </p:nvSpPr>
        <p:spPr>
          <a:xfrm>
            <a:off x="5979091" y="0"/>
            <a:ext cx="2143125" cy="51435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A7C93D4F-3003-4D58-9AFB-356A0F800F42}"/>
              </a:ext>
            </a:extLst>
          </p:cNvPr>
          <p:cNvSpPr/>
          <p:nvPr userDrawn="1"/>
        </p:nvSpPr>
        <p:spPr>
          <a:xfrm>
            <a:off x="3795706" y="0"/>
            <a:ext cx="115445" cy="5143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80" tIns="34290" rIns="68580" bIns="34290" rtlCol="0"/>
          <a:lstStyle/>
          <a:p>
            <a:pPr rtl="0"/>
            <a:fld id="{C3F388D4-15DF-446A-91AA-72876CD48301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80" tIns="34290" rIns="68580" bIns="34290"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 rtlCol="0"/>
          <a:lstStyle/>
          <a:p>
            <a:pPr rtl="0"/>
            <a:fld id="{3A98EE3D-8CD1-4C3F-BD1C-C98C9596463C}" type="slidenum">
              <a:rPr lang="it-IT" noProof="0" smtClean="0"/>
              <a:t>‹n.›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972050" y="569214"/>
            <a:ext cx="3394710" cy="2420636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500" b="1" spc="-38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974128" y="3381375"/>
            <a:ext cx="3394710" cy="959739"/>
          </a:xfrm>
        </p:spPr>
        <p:txBody>
          <a:bodyPr lIns="68580" rIns="68580" rtlCol="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6D3E1BBA-670B-4CAE-B839-50ADB23DDBC6}"/>
              </a:ext>
            </a:extLst>
          </p:cNvPr>
          <p:cNvSpPr/>
          <p:nvPr userDrawn="1"/>
        </p:nvSpPr>
        <p:spPr>
          <a:xfrm>
            <a:off x="3738627" y="2881"/>
            <a:ext cx="115445" cy="51435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2881"/>
            <a:ext cx="37386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9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3E4E5C9-1E41-4638-BA22-74FFAF8C229B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t>03/05/25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6EDCEBB-666C-49EE-AD08-E92ECB223525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‹n.›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 fontScale="8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143" y="-1"/>
            <a:ext cx="5188857" cy="321733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it-IT" sz="2700" dirty="0" smtClean="0"/>
              <a:t/>
            </a:r>
            <a:br>
              <a:rPr lang="it-IT" sz="2700" dirty="0" smtClean="0"/>
            </a:br>
            <a:r>
              <a:rPr lang="it-IT" sz="2700" dirty="0" smtClean="0"/>
              <a:t>URGENZE NEL PAZIENTE BARIATRICO</a:t>
            </a:r>
            <a:br>
              <a:rPr lang="it-IT" sz="2700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INTELLIGENZA ARTIFICIALE ED URGENZE CHIRURGICHE</a:t>
            </a:r>
            <a:endParaRPr lang="it-IT" sz="3600" dirty="0"/>
          </a:p>
        </p:txBody>
      </p:sp>
      <p:sp>
        <p:nvSpPr>
          <p:cNvPr id="5" name="Sottotitolo 3">
            <a:extLst>
              <a:ext uri="{FF2B5EF4-FFF2-40B4-BE49-F238E27FC236}">
                <a16:creationId xmlns=""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1388" y="3381375"/>
            <a:ext cx="5192612" cy="158255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sz="3000" b="1" dirty="0" smtClean="0">
                <a:solidFill>
                  <a:srgbClr val="00ACB6"/>
                </a:solidFill>
              </a:rPr>
              <a:t>DR. Giacomo piatto </a:t>
            </a:r>
          </a:p>
          <a:p>
            <a:pPr algn="ctr"/>
            <a:endParaRPr lang="it-IT" sz="2100" b="1" dirty="0" smtClean="0">
              <a:solidFill>
                <a:srgbClr val="00ACB6"/>
              </a:solidFill>
            </a:endParaRPr>
          </a:p>
          <a:p>
            <a:pPr algn="ctr"/>
            <a:r>
              <a:rPr lang="it-IT" sz="2100" b="1" dirty="0" smtClean="0">
                <a:solidFill>
                  <a:srgbClr val="00ACB6"/>
                </a:solidFill>
              </a:rPr>
              <a:t>UOC CHIRURGIA GENERALE E D’URGENZA</a:t>
            </a:r>
          </a:p>
          <a:p>
            <a:pPr algn="ctr"/>
            <a:r>
              <a:rPr lang="it-IT" sz="2100" b="1" dirty="0" smtClean="0">
                <a:solidFill>
                  <a:srgbClr val="00ACB6"/>
                </a:solidFill>
              </a:rPr>
              <a:t>OSPEDALE DI MONTEBELLUNA (TV) </a:t>
            </a:r>
            <a:endParaRPr lang="it-IT" sz="21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151560" y="0"/>
            <a:ext cx="8831880" cy="4707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  <a:buClr>
                <a:srgbClr val="000000"/>
              </a:buClr>
            </a:pP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PROGNOSI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DI APPENDICITE ACUTA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6 studi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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complicate VS non complicate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: combinazione (variabile) di dati demografici, clinici, laboratoristici, radiologici.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  <a:sym typeface="Wingdings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ANN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 algoritmo più utilizzato.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  <a:sym typeface="Wingdings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Performance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(sensibilità, specificità, AUC)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: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accuratezza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 da 80.2% a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90.6% 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(AUC fino a 0.947). 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  <a:sym typeface="Wingdings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2 studi 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 </a:t>
            </a:r>
            <a:r>
              <a:rPr lang="it-IT" sz="2000" b="1" spc="-1" dirty="0" err="1" smtClean="0">
                <a:solidFill>
                  <a:srgbClr val="000000"/>
                </a:solidFill>
                <a:latin typeface="Calibri"/>
                <a:sym typeface="Wingdings"/>
              </a:rPr>
              <a:t>outcome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 postoperatorio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. Numerose variabili (demografiche, preoperatorie, intraoperatorie).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 smtClean="0">
              <a:solidFill>
                <a:srgbClr val="000000"/>
              </a:solidFill>
              <a:latin typeface="Calibri"/>
              <a:sym typeface="Wingdings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Accuratezza nel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predire (!)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 </a:t>
            </a:r>
            <a:r>
              <a:rPr lang="it-IT" sz="2000" spc="-1" dirty="0" err="1" smtClean="0">
                <a:solidFill>
                  <a:srgbClr val="000000"/>
                </a:solidFill>
                <a:latin typeface="Calibri"/>
                <a:sym typeface="Wingdings"/>
              </a:rPr>
              <a:t>outcome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  <a:sym typeface="Wingdings"/>
              </a:rPr>
              <a:t>: 77.2% indicazione ad ICU, 74.2% re-intervento, 83.6% ricovero &gt; 15 giorni.</a:t>
            </a:r>
            <a:endParaRPr lang="it-IT" sz="2000" spc="-1" dirty="0">
              <a:solidFill>
                <a:srgbClr val="000000"/>
              </a:solidFill>
              <a:latin typeface="Calibri"/>
              <a:sym typeface="Wingding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1" y="4887350"/>
            <a:ext cx="914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err="1" smtClean="0"/>
              <a:t>Issaiy</a:t>
            </a:r>
            <a:r>
              <a:rPr lang="it-IT" sz="1100" i="1" dirty="0" smtClean="0"/>
              <a:t> et. al, World Journal of Emergency </a:t>
            </a:r>
            <a:r>
              <a:rPr lang="it-IT" sz="1100" i="1" dirty="0" err="1" smtClean="0"/>
              <a:t>Surgery</a:t>
            </a:r>
            <a:r>
              <a:rPr lang="it-IT" sz="1100" i="1" dirty="0" smtClean="0"/>
              <a:t> (2023) 18:59 </a:t>
            </a:r>
            <a:r>
              <a:rPr lang="it-IT" sz="1100" i="1" dirty="0" err="1" smtClean="0"/>
              <a:t>https</a:t>
            </a:r>
            <a:r>
              <a:rPr lang="it-IT" sz="1100" i="1" dirty="0" smtClean="0"/>
              <a:t>://</a:t>
            </a:r>
            <a:r>
              <a:rPr lang="it-IT" sz="1100" i="1" dirty="0" err="1" smtClean="0"/>
              <a:t>doi.org</a:t>
            </a:r>
            <a:r>
              <a:rPr lang="it-IT" sz="1100" i="1" dirty="0" smtClean="0"/>
              <a:t>/10.1186/s13017-023-00527-2</a:t>
            </a:r>
            <a:endParaRPr lang="it-IT" sz="1100" i="1" dirty="0"/>
          </a:p>
        </p:txBody>
      </p:sp>
      <p:pic>
        <p:nvPicPr>
          <p:cNvPr id="5" name="Immagine 4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25-03-16 alle 15.3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" y="687862"/>
            <a:ext cx="9004618" cy="43512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" y="4887350"/>
            <a:ext cx="914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err="1" smtClean="0"/>
              <a:t>Issaiy</a:t>
            </a:r>
            <a:r>
              <a:rPr lang="it-IT" sz="1100" i="1" dirty="0" smtClean="0"/>
              <a:t> et. al, World Journal of Emergency </a:t>
            </a:r>
            <a:r>
              <a:rPr lang="it-IT" sz="1100" i="1" dirty="0" err="1" smtClean="0"/>
              <a:t>Surgery</a:t>
            </a:r>
            <a:r>
              <a:rPr lang="it-IT" sz="1100" i="1" dirty="0" smtClean="0"/>
              <a:t> (2023) 18:59 </a:t>
            </a:r>
            <a:r>
              <a:rPr lang="it-IT" sz="1100" i="1" dirty="0" err="1" smtClean="0"/>
              <a:t>https</a:t>
            </a:r>
            <a:r>
              <a:rPr lang="it-IT" sz="1100" i="1" dirty="0" smtClean="0"/>
              <a:t>://</a:t>
            </a:r>
            <a:r>
              <a:rPr lang="it-IT" sz="1100" i="1" dirty="0" err="1" smtClean="0"/>
              <a:t>doi.org</a:t>
            </a:r>
            <a:r>
              <a:rPr lang="it-IT" sz="1100" i="1" dirty="0" smtClean="0"/>
              <a:t>/10.1186/s13017-023-00527-2</a:t>
            </a:r>
            <a:endParaRPr lang="it-IT" sz="1100" i="1" dirty="0"/>
          </a:p>
        </p:txBody>
      </p:sp>
      <p:sp>
        <p:nvSpPr>
          <p:cNvPr id="7" name="Anello 6"/>
          <p:cNvSpPr/>
          <p:nvPr/>
        </p:nvSpPr>
        <p:spPr>
          <a:xfrm>
            <a:off x="2929602" y="1441691"/>
            <a:ext cx="3105628" cy="989967"/>
          </a:xfrm>
          <a:prstGeom prst="donut">
            <a:avLst>
              <a:gd name="adj" fmla="val 59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9" name="Connettore 1 8"/>
          <p:cNvCxnSpPr/>
          <p:nvPr/>
        </p:nvCxnSpPr>
        <p:spPr>
          <a:xfrm>
            <a:off x="7808077" y="3055829"/>
            <a:ext cx="11030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45940" y="3496070"/>
            <a:ext cx="22742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nello 15"/>
          <p:cNvSpPr/>
          <p:nvPr/>
        </p:nvSpPr>
        <p:spPr>
          <a:xfrm>
            <a:off x="1383073" y="3848192"/>
            <a:ext cx="2564972" cy="704245"/>
          </a:xfrm>
          <a:prstGeom prst="donut">
            <a:avLst>
              <a:gd name="adj" fmla="val 71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8" name="Immagine 7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51560" y="198000"/>
            <a:ext cx="883188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APPLICAZIONI IN URGENZA IN CHIRURGIA BARIATRICA</a:t>
            </a:r>
            <a:r>
              <a:rPr lang="it-IT" sz="2400" spc="-1" dirty="0" smtClean="0">
                <a:latin typeface="Arial"/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  <a:cs typeface="Calibri"/>
              </a:rPr>
              <a:t>MODELLI PROGNOSTICI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51560" y="1617754"/>
            <a:ext cx="88318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P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redire</a:t>
            </a:r>
            <a:r>
              <a:rPr lang="it-IT" sz="2000" strike="noStrike" spc="-1" dirty="0" smtClean="0">
                <a:solidFill>
                  <a:srgbClr val="000000"/>
                </a:solidFill>
                <a:latin typeface="Calibri"/>
              </a:rPr>
              <a:t> il rischio di complicanze post-operatorie 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paziente correlato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b="1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Predire </a:t>
            </a:r>
            <a:r>
              <a:rPr lang="it-IT" sz="2000" strike="noStrike" spc="-1" dirty="0" smtClean="0">
                <a:solidFill>
                  <a:srgbClr val="000000"/>
                </a:solidFill>
                <a:latin typeface="Calibri"/>
              </a:rPr>
              <a:t>il rischio di complicanze post-operatorie 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intervento correlato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b="1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Stratificare i rischi 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 </a:t>
            </a:r>
            <a:r>
              <a:rPr lang="it-IT" sz="2000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decidere specifico intervento per specifico paziente e pianificare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 strategie preventive</a:t>
            </a:r>
            <a:endParaRPr lang="it-IT" sz="2000" b="1" strike="noStrike" spc="-1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Immagine 5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1" descr="Schermata 2025-02-28 alle 16.38.48.png"/>
          <p:cNvPicPr/>
          <p:nvPr/>
        </p:nvPicPr>
        <p:blipFill>
          <a:blip r:embed="rId2"/>
          <a:stretch/>
        </p:blipFill>
        <p:spPr>
          <a:xfrm>
            <a:off x="0" y="609480"/>
            <a:ext cx="9143640" cy="3918600"/>
          </a:xfrm>
          <a:prstGeom prst="rect">
            <a:avLst/>
          </a:prstGeom>
          <a:ln>
            <a:noFill/>
          </a:ln>
        </p:spPr>
      </p:pic>
      <p:pic>
        <p:nvPicPr>
          <p:cNvPr id="3" name="Immagine 2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sp>
        <p:nvSpPr>
          <p:cNvPr id="4" name="CustomShape 2"/>
          <p:cNvSpPr/>
          <p:nvPr/>
        </p:nvSpPr>
        <p:spPr>
          <a:xfrm>
            <a:off x="151560" y="198000"/>
            <a:ext cx="883188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IA: MAPPATURA E NAVIGAZIONE CHIRURGICA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1" descr="Schermata 2025-02-28 alle 16.40.40.png"/>
          <p:cNvPicPr/>
          <p:nvPr/>
        </p:nvPicPr>
        <p:blipFill>
          <a:blip r:embed="rId2"/>
          <a:stretch/>
        </p:blipFill>
        <p:spPr>
          <a:xfrm>
            <a:off x="0" y="330120"/>
            <a:ext cx="9143640" cy="4458600"/>
          </a:xfrm>
          <a:prstGeom prst="rect">
            <a:avLst/>
          </a:prstGeom>
          <a:ln>
            <a:noFill/>
          </a:ln>
        </p:spPr>
      </p:pic>
      <p:pic>
        <p:nvPicPr>
          <p:cNvPr id="3" name="Immagine 2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magine 1" descr="Schermata 2025-02-28 alle 16.46.03.png"/>
          <p:cNvPicPr/>
          <p:nvPr/>
        </p:nvPicPr>
        <p:blipFill>
          <a:blip r:embed="rId2"/>
          <a:stretch/>
        </p:blipFill>
        <p:spPr>
          <a:xfrm>
            <a:off x="1816200" y="0"/>
            <a:ext cx="5497200" cy="5143320"/>
          </a:xfrm>
          <a:prstGeom prst="rect">
            <a:avLst/>
          </a:prstGeom>
          <a:ln>
            <a:noFill/>
          </a:ln>
        </p:spPr>
      </p:pic>
      <p:pic>
        <p:nvPicPr>
          <p:cNvPr id="3" name="Immagine 2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v_video_1">
            <a:hlinkClick r:id="" action="ppaction://media"/>
            <a:extLst>
              <a:ext uri="{FF2B5EF4-FFF2-40B4-BE49-F238E27FC236}">
                <a16:creationId xmlns="" xmlns:a16="http://schemas.microsoft.com/office/drawing/2014/main" id="{5437050E-85A8-7E02-B781-899BACD09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0194.092"/>
                    <p14:bmk name="Bookmark 2" time="215299.8013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4" y="2381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FE6F2B-C8B7-D650-5788-2D4B2CC0E984}"/>
              </a:ext>
            </a:extLst>
          </p:cNvPr>
          <p:cNvSpPr txBox="1"/>
          <p:nvPr/>
        </p:nvSpPr>
        <p:spPr>
          <a:xfrm>
            <a:off x="3029992" y="4940802"/>
            <a:ext cx="3235094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Mascagni et al British Journal of Surgery 2023</a:t>
            </a:r>
          </a:p>
        </p:txBody>
      </p:sp>
    </p:spTree>
    <p:extLst>
      <p:ext uri="{BB962C8B-B14F-4D97-AF65-F5344CB8AC3E}">
        <p14:creationId xmlns:p14="http://schemas.microsoft.com/office/powerpoint/2010/main" val="202064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pic>
        <p:nvPicPr>
          <p:cNvPr id="6" name="Immagine 5" descr="Schermata 2025-04-26 alle 19.24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688"/>
            <a:ext cx="5935133" cy="2989812"/>
          </a:xfrm>
          <a:prstGeom prst="rect">
            <a:avLst/>
          </a:prstGeom>
        </p:spPr>
      </p:pic>
      <p:pic>
        <p:nvPicPr>
          <p:cNvPr id="7" name="Immagine 6" descr="Schermata 2025-04-26 alle 19.30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62" y="0"/>
            <a:ext cx="5834138" cy="31085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448746" y="3108571"/>
            <a:ext cx="3695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200 CHIRURGHI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45% ELEZIONE/URGENZA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38% MAI IN URGENZA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/>
              <a:t>&lt;1% ICG CAMBIA STRATEGIA OPERATORIA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58135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51560" y="198000"/>
            <a:ext cx="883188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APPLICAZIONI IN URGENZA IN CHIRURGIA BARIATRICA:</a:t>
            </a:r>
          </a:p>
          <a:p>
            <a:pPr algn="ctr">
              <a:lnSpc>
                <a:spcPct val="100000"/>
              </a:lnSpc>
            </a:pPr>
            <a:r>
              <a:rPr lang="it-IT" sz="2400" b="1" spc="-1" dirty="0" smtClean="0">
                <a:solidFill>
                  <a:srgbClr val="000000"/>
                </a:solidFill>
                <a:latin typeface="Calibri"/>
              </a:rPr>
              <a:t>ALGORITMI DI VISIONE ARTIFICIALE</a:t>
            </a: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151560" y="1617754"/>
            <a:ext cx="883188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Visione laparoscopica in tempo reale: 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b="1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Tracciamento degli strumenti</a:t>
            </a: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endParaRPr lang="it-IT" sz="200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trike="noStrike" spc="-1" dirty="0" smtClean="0">
                <a:solidFill>
                  <a:srgbClr val="000000"/>
                </a:solidFill>
                <a:latin typeface="Calibri"/>
              </a:rPr>
              <a:t>Mappatura e navigazione chirurgica</a:t>
            </a: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trike="noStrike" spc="-1" dirty="0" smtClean="0">
                <a:solidFill>
                  <a:srgbClr val="000000"/>
                </a:solidFill>
                <a:latin typeface="Calibri"/>
              </a:rPr>
              <a:t>(rilevamento complicanze..)</a:t>
            </a: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NON ESISTONO SISTEMI AD USO CLINICO IN UE ED USA</a:t>
            </a:r>
          </a:p>
        </p:txBody>
      </p:sp>
      <p:pic>
        <p:nvPicPr>
          <p:cNvPr id="6" name="Immagine 5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25-04-27 alle 23.05.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39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2"/>
          <p:cNvPicPr/>
          <p:nvPr/>
        </p:nvPicPr>
        <p:blipFill>
          <a:blip r:embed="rId2"/>
          <a:stretch/>
        </p:blipFill>
        <p:spPr>
          <a:xfrm>
            <a:off x="2062440" y="1441800"/>
            <a:ext cx="4939920" cy="163800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232920" y="244800"/>
            <a:ext cx="870372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NOTHING TO DISCLOSE BUT…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232920" y="3819960"/>
            <a:ext cx="885600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YOU BROUGHT ME OUT OF MY COMFORT ZONE!!!</a:t>
            </a:r>
            <a:endParaRPr lang="it-IT" sz="4000" b="0" strike="noStrike" spc="-1">
              <a:latin typeface="Arial"/>
            </a:endParaRPr>
          </a:p>
        </p:txBody>
      </p:sp>
      <p:pic>
        <p:nvPicPr>
          <p:cNvPr id="5" name="Immagine 4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25-04-27 alle 23.05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42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4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25-04-27 alle 23.07.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00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25-04-27 alle 23.0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68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3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151560" y="198000"/>
            <a:ext cx="883188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PROSPETTIVE FUTURE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4" name="CustomShape 1"/>
          <p:cNvSpPr/>
          <p:nvPr/>
        </p:nvSpPr>
        <p:spPr>
          <a:xfrm>
            <a:off x="151560" y="853572"/>
            <a:ext cx="8831880" cy="4091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Totale 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PERSONALIZZAZIONE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 di: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ndicazione all’intervento</a:t>
            </a: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endParaRPr lang="it-IT" sz="20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Tipologia di intervento</a:t>
            </a: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endParaRPr lang="it-IT" sz="20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Rischi di complicanze</a:t>
            </a: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Individuazione intraoperatoria della complicanza</a:t>
            </a: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 algn="just"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Controllo della complicanza</a:t>
            </a:r>
            <a:endParaRPr lang="it-IT" sz="20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0000"/>
              </a:buClr>
            </a:pPr>
            <a:endParaRPr lang="it-IT" sz="20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Totale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SPERSONALIZZAZIONE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del ruolo del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chirurgo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???</a:t>
            </a:r>
          </a:p>
        </p:txBody>
      </p:sp>
      <p:pic>
        <p:nvPicPr>
          <p:cNvPr id="5" name="Immagine 4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hermata 2025-04-10 alle 12.3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4324" cy="5143500"/>
          </a:xfrm>
          <a:prstGeom prst="rect">
            <a:avLst/>
          </a:prstGeom>
        </p:spPr>
      </p:pic>
      <p:pic>
        <p:nvPicPr>
          <p:cNvPr id="7" name="Immagine 6" descr="IMG_517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/>
          <a:stretch/>
        </p:blipFill>
        <p:spPr>
          <a:xfrm rot="5400000">
            <a:off x="4319280" y="320302"/>
            <a:ext cx="5145022" cy="450441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797165" y="1043791"/>
            <a:ext cx="641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G</a:t>
            </a:r>
          </a:p>
          <a:p>
            <a:pPr algn="ctr"/>
            <a:r>
              <a:rPr lang="it-IT" sz="2400" b="1" dirty="0" err="1" smtClean="0"/>
              <a:t>R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A</a:t>
            </a:r>
          </a:p>
          <a:p>
            <a:pPr algn="ctr"/>
            <a:r>
              <a:rPr lang="it-IT" sz="2400" b="1" dirty="0" err="1" smtClean="0"/>
              <a:t>Z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I</a:t>
            </a:r>
          </a:p>
          <a:p>
            <a:pPr algn="ctr"/>
            <a:r>
              <a:rPr lang="it-IT" sz="2400" b="1" dirty="0" smtClean="0"/>
              <a:t>E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400" b="1" dirty="0" smtClean="0"/>
              <a:t>!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31427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2"/>
          <p:cNvSpPr/>
          <p:nvPr/>
        </p:nvSpPr>
        <p:spPr>
          <a:xfrm>
            <a:off x="151560" y="1234800"/>
            <a:ext cx="8831880" cy="22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Intelligenza Artificiale (IA)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: branca dell’informatica che mira a sviluppare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sistemi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capaci di simulare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funzioni cognitive umane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, come il ragionamento,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l'apprendimento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, la percezione, la comprensione del linguaggio naturale e la risoluzione dei problemi.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In sintesi IA: creazione di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sistemi intelligenti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in grado di eseguire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compiti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autonomi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4" name="Immagine 3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sp>
        <p:nvSpPr>
          <p:cNvPr id="44" name="CustomShape 1"/>
          <p:cNvSpPr/>
          <p:nvPr/>
        </p:nvSpPr>
        <p:spPr>
          <a:xfrm>
            <a:off x="151560" y="198000"/>
            <a:ext cx="88318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INTELLIGENZA ARTIFICIALE, MACHINE LEARNING, </a:t>
            </a:r>
            <a:endParaRPr lang="it-IT" sz="2400" b="1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DEEP </a:t>
            </a: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LEARNING (1)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151560" y="1141560"/>
            <a:ext cx="8831880" cy="283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Machine Learning (ML)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: sottocategoria dell'IA che si concentra sull'uso di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algoritmi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per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insegnare ai computer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come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imparare dai dati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senza essere esplicitamente programmati per ogni singolo compito. 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I sistemi di ML sono progettati per identificare pattern nei dati 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migliorare le loro performance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nel tempo man mano che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apprendono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da nuovi dati.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In sintesi ML: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metodo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attraverso il quale i sistemi di IA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apprendono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dai dati 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migliorano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nel tempo 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4" name="Immagine 3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sp>
        <p:nvSpPr>
          <p:cNvPr id="49" name="CustomShape 2"/>
          <p:cNvSpPr/>
          <p:nvPr/>
        </p:nvSpPr>
        <p:spPr>
          <a:xfrm>
            <a:off x="151560" y="198000"/>
            <a:ext cx="88318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INTELLIGENZA ARTIFICIALE, MACHINE LEARNING, </a:t>
            </a:r>
            <a:endParaRPr lang="it-IT" sz="2400" b="1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DEEP </a:t>
            </a: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LEARNING </a:t>
            </a: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(2)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151560" y="1141560"/>
            <a:ext cx="8831880" cy="374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Apprendimento supervisionato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: Gli algoritmi vengono addestrati utilizzando un insieme di dati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etichettati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(dove ogni dato è accompagnato dalla risposta corretta), per fare previsioni o classificazioni su nuovi dati. Esempio: classificare email come "spam" o "non spam".  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Apprendimento non supervisionato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: Gli algoritmi analizzano i dati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senza etichette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predefinite 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cercano di identificare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pattern o gruppi nei dati. Esempio: segmentazione di clienti in gruppi con comportamenti simili.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Apprendimento per rinforzo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: Gli algoritmi apprendono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tramite tentativi ed errori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, ricevendo feedback sotto forma di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ricompense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o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punizioni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. Questo approccio è utilizzato in applicazioni come i giochi o la robotica.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4" name="Immagine 3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sp>
        <p:nvSpPr>
          <p:cNvPr id="51" name="CustomShape 2"/>
          <p:cNvSpPr/>
          <p:nvPr/>
        </p:nvSpPr>
        <p:spPr>
          <a:xfrm>
            <a:off x="151560" y="198000"/>
            <a:ext cx="88318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INTELLIGENZA ARTIFICIALE, MACHINE LEARNING, </a:t>
            </a:r>
            <a:endParaRPr lang="it-IT" sz="2400" b="1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DEEP </a:t>
            </a: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LEARNING </a:t>
            </a: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(3)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51560" y="1141560"/>
            <a:ext cx="883188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Il </a:t>
            </a:r>
            <a:r>
              <a:rPr lang="it-IT" sz="2000" b="1" strike="noStrike" spc="-1" dirty="0" err="1">
                <a:solidFill>
                  <a:srgbClr val="000000"/>
                </a:solidFill>
                <a:latin typeface="Calibri"/>
              </a:rPr>
              <a:t>deep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strike="noStrike" spc="-1" dirty="0" err="1">
                <a:solidFill>
                  <a:srgbClr val="000000"/>
                </a:solidFill>
                <a:latin typeface="Calibri"/>
              </a:rPr>
              <a:t>learning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(DL, apprendimento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profondo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): sottocategoria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del machine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</a:rPr>
              <a:t>learning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che si concentra sull'uso di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reti neurali artificiali profonde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per risolvere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compiti complessi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come il riconoscimento vocale, la traduzione automatica, la visione artificiale e molto altro. 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Le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reti neurali 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profonde (ANN, </a:t>
            </a:r>
            <a:r>
              <a:rPr lang="it-IT" sz="2000" b="1" strike="noStrike" spc="-1" dirty="0" err="1" smtClean="0">
                <a:solidFill>
                  <a:srgbClr val="000000"/>
                </a:solidFill>
                <a:latin typeface="Calibri"/>
              </a:rPr>
              <a:t>Artificial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strike="noStrike" spc="-1" dirty="0" err="1" smtClean="0">
                <a:solidFill>
                  <a:srgbClr val="000000"/>
                </a:solidFill>
                <a:latin typeface="Calibri"/>
              </a:rPr>
              <a:t>Neural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 Network)</a:t>
            </a:r>
            <a:r>
              <a:rPr lang="it-IT" sz="2000" strike="noStrike" spc="-1" dirty="0" smtClean="0">
                <a:solidFill>
                  <a:srgbClr val="000000"/>
                </a:solidFill>
                <a:latin typeface="Calibri"/>
              </a:rPr>
              <a:t>: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 costituite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da molteplici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strati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di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neuroni artificiali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(unità di calcolo che simulano il funzionamento dei neuroni biologici). Questi strati permettono al modello di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apprendere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rappresentazioni sempre più astratte 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complesse dei dati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4" name="Immagine 3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sp>
        <p:nvSpPr>
          <p:cNvPr id="52" name="CustomShape 1"/>
          <p:cNvSpPr/>
          <p:nvPr/>
        </p:nvSpPr>
        <p:spPr>
          <a:xfrm>
            <a:off x="151560" y="198000"/>
            <a:ext cx="88318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INTELLIGENZA ARTIFICIALE, MACHINE LEARNING, </a:t>
            </a:r>
            <a:endParaRPr lang="it-IT" sz="2400" b="1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DEEP </a:t>
            </a:r>
            <a:r>
              <a:rPr lang="it-IT" sz="2400" b="1" strike="noStrike" spc="-1" dirty="0">
                <a:solidFill>
                  <a:srgbClr val="000000"/>
                </a:solidFill>
                <a:latin typeface="Calibri"/>
              </a:rPr>
              <a:t>LEARNING </a:t>
            </a: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(4)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25-03-12 alle 07.17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3771373"/>
          </a:xfrm>
          <a:prstGeom prst="rect">
            <a:avLst/>
          </a:prstGeom>
        </p:spPr>
      </p:pic>
      <p:pic>
        <p:nvPicPr>
          <p:cNvPr id="4" name="Immagine 3" descr="Schermata 2025-04-10 alle 12.0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151560" y="198000"/>
            <a:ext cx="883188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IA: DIAGNOSI E PROGNOSI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1" y="4887350"/>
            <a:ext cx="914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err="1" smtClean="0"/>
              <a:t>Issaiy</a:t>
            </a:r>
            <a:r>
              <a:rPr lang="it-IT" sz="1100" i="1" dirty="0" smtClean="0"/>
              <a:t> et. al, World Journal of Emergency </a:t>
            </a:r>
            <a:r>
              <a:rPr lang="it-IT" sz="1100" i="1" dirty="0" err="1" smtClean="0"/>
              <a:t>Surgery</a:t>
            </a:r>
            <a:r>
              <a:rPr lang="it-IT" sz="1100" i="1" dirty="0" smtClean="0"/>
              <a:t> (2023) 18:59 </a:t>
            </a:r>
            <a:r>
              <a:rPr lang="it-IT" sz="1100" i="1" dirty="0" err="1" smtClean="0"/>
              <a:t>https</a:t>
            </a:r>
            <a:r>
              <a:rPr lang="it-IT" sz="1100" i="1" dirty="0" smtClean="0"/>
              <a:t>://</a:t>
            </a:r>
            <a:r>
              <a:rPr lang="it-IT" sz="1100" i="1" dirty="0" err="1" smtClean="0"/>
              <a:t>doi.org</a:t>
            </a:r>
            <a:r>
              <a:rPr lang="it-IT" sz="1100" i="1" dirty="0" smtClean="0"/>
              <a:t>/10.1186/s13017-023-00527-2</a:t>
            </a:r>
            <a:endParaRPr lang="it-IT" sz="1100" i="1" dirty="0"/>
          </a:p>
        </p:txBody>
      </p:sp>
      <p:pic>
        <p:nvPicPr>
          <p:cNvPr id="5" name="Immagine 4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  <p:sp>
        <p:nvSpPr>
          <p:cNvPr id="2" name="CustomShape 1"/>
          <p:cNvSpPr/>
          <p:nvPr/>
        </p:nvSpPr>
        <p:spPr>
          <a:xfrm>
            <a:off x="151560" y="687862"/>
            <a:ext cx="8831880" cy="3476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 err="1" smtClean="0">
                <a:solidFill>
                  <a:srgbClr val="000000"/>
                </a:solidFill>
                <a:latin typeface="Calibri"/>
              </a:rPr>
              <a:t>Systematic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0" strike="noStrike" spc="-1" dirty="0" err="1" smtClean="0">
                <a:solidFill>
                  <a:srgbClr val="000000"/>
                </a:solidFill>
                <a:latin typeface="Calibri"/>
              </a:rPr>
              <a:t>Review</a:t>
            </a:r>
            <a:endParaRPr lang="it-IT" sz="20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Modelli di ML per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diagnosi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e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prognosi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di appendicite acuta 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(clinica + </a:t>
            </a:r>
            <a:r>
              <a:rPr lang="it-IT" sz="2000" spc="-1" dirty="0" err="1" smtClean="0">
                <a:solidFill>
                  <a:srgbClr val="000000"/>
                </a:solidFill>
                <a:latin typeface="Calibri"/>
              </a:rPr>
              <a:t>labs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+ </a:t>
            </a:r>
            <a:r>
              <a:rPr lang="it-IT" sz="2000" spc="-1" dirty="0" err="1" smtClean="0">
                <a:solidFill>
                  <a:srgbClr val="000000"/>
                </a:solidFill>
                <a:latin typeface="Calibri"/>
              </a:rPr>
              <a:t>imaging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2000" spc="-1" dirty="0" err="1" smtClean="0">
                <a:solidFill>
                  <a:srgbClr val="000000"/>
                </a:solidFill>
                <a:latin typeface="Calibri"/>
              </a:rPr>
              <a:t>Alvarado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Score, AAS, etc.) </a:t>
            </a: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29 studi analizzati (1995-2023)</a:t>
            </a:r>
          </a:p>
          <a:p>
            <a:pPr marL="360" algn="just">
              <a:lnSpc>
                <a:spcPct val="100000"/>
              </a:lnSpc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24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modelli differenti di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algoritmi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di intelligenza artificiale (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ANN ~ 50%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it-IT" sz="2000" b="0" strike="noStrike" spc="-1" dirty="0" err="1" smtClean="0">
                <a:solidFill>
                  <a:srgbClr val="000000"/>
                </a:solidFill>
                <a:latin typeface="Calibri"/>
              </a:rPr>
              <a:t>RoB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: ampia eterogeneità,  </a:t>
            </a:r>
            <a:r>
              <a:rPr lang="it-IT" sz="2000" b="0" strike="noStrike" spc="-1" dirty="0" err="1" smtClean="0">
                <a:solidFill>
                  <a:srgbClr val="000000"/>
                </a:solidFill>
                <a:latin typeface="Calibri"/>
              </a:rPr>
              <a:t>selection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0" strike="noStrike" spc="-1" dirty="0" err="1" smtClean="0">
                <a:solidFill>
                  <a:srgbClr val="000000"/>
                </a:solidFill>
                <a:latin typeface="Calibri"/>
              </a:rPr>
              <a:t>bias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, carenza di validazione esterna)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151560" y="198000"/>
            <a:ext cx="883188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strike="noStrike" spc="-1" dirty="0" smtClean="0">
                <a:solidFill>
                  <a:srgbClr val="000000"/>
                </a:solidFill>
                <a:latin typeface="Calibri"/>
              </a:rPr>
              <a:t>IA: DIAGNOSI E PROGNOSI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151560" y="11504"/>
            <a:ext cx="8831880" cy="3476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  <a:buClr>
                <a:srgbClr val="000000"/>
              </a:buClr>
            </a:pP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DIAGNOSI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 DI APPENDICITE ACUTA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9 studi: combinazione di aspetti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demografici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, parametri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clinici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, esami di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laboratorio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3 studi: combinazioni di immagini </a:t>
            </a:r>
            <a:r>
              <a:rPr lang="it-IT" sz="2000" b="1" spc="-1" dirty="0" smtClean="0">
                <a:solidFill>
                  <a:srgbClr val="000000"/>
                </a:solidFill>
                <a:latin typeface="Calibri"/>
              </a:rPr>
              <a:t>radiologiche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 (prevalentemente TC)</a:t>
            </a: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spc="-1" dirty="0">
              <a:solidFill>
                <a:srgbClr val="000000"/>
              </a:solidFill>
              <a:latin typeface="Calibri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Performance (sensibilità, specificità, AUC): ANN e sue varianti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 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accuratezza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 &gt;80%, fino </a:t>
            </a: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97.8%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  <a:sym typeface="Wingdings"/>
              </a:rPr>
              <a:t> (AUC fino a 0.985).</a:t>
            </a:r>
          </a:p>
          <a:p>
            <a:pPr marL="360" algn="just">
              <a:lnSpc>
                <a:spcPct val="100000"/>
              </a:lnSpc>
              <a:buClr>
                <a:srgbClr val="000000"/>
              </a:buClr>
            </a:pPr>
            <a:endParaRPr lang="it-IT" sz="2000" spc="-1" dirty="0" smtClean="0">
              <a:solidFill>
                <a:srgbClr val="000000"/>
              </a:solidFill>
              <a:latin typeface="Calibri"/>
              <a:sym typeface="Wingdings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it-IT" sz="2000" b="0" strike="noStrike" spc="-1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1" y="4887350"/>
            <a:ext cx="914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err="1" smtClean="0"/>
              <a:t>Issaiy</a:t>
            </a:r>
            <a:r>
              <a:rPr lang="it-IT" sz="1100" i="1" dirty="0" smtClean="0"/>
              <a:t> et. al, World Journal of Emergency </a:t>
            </a:r>
            <a:r>
              <a:rPr lang="it-IT" sz="1100" i="1" dirty="0" err="1" smtClean="0"/>
              <a:t>Surgery</a:t>
            </a:r>
            <a:r>
              <a:rPr lang="it-IT" sz="1100" i="1" dirty="0" smtClean="0"/>
              <a:t> (2023) 18:59 </a:t>
            </a:r>
            <a:r>
              <a:rPr lang="it-IT" sz="1100" i="1" dirty="0" err="1" smtClean="0"/>
              <a:t>https</a:t>
            </a:r>
            <a:r>
              <a:rPr lang="it-IT" sz="1100" i="1" dirty="0" smtClean="0"/>
              <a:t>://</a:t>
            </a:r>
            <a:r>
              <a:rPr lang="it-IT" sz="1100" i="1" dirty="0" err="1" smtClean="0"/>
              <a:t>doi.org</a:t>
            </a:r>
            <a:r>
              <a:rPr lang="it-IT" sz="1100" i="1" dirty="0" smtClean="0"/>
              <a:t>/10.1186/s13017-023-00527-2</a:t>
            </a:r>
            <a:endParaRPr lang="it-IT" sz="1100" i="1" dirty="0"/>
          </a:p>
        </p:txBody>
      </p:sp>
      <p:pic>
        <p:nvPicPr>
          <p:cNvPr id="5" name="Immagine 4" descr="Schermata 2025-04-10 alle 12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10" cy="6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934</Words>
  <Application>Microsoft Macintosh PowerPoint</Application>
  <PresentationFormat>Presentazione su schermo (16:9)</PresentationFormat>
  <Paragraphs>115</Paragraphs>
  <Slides>24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Office Theme</vt:lpstr>
      <vt:lpstr> URGENZE NEL PAZIENTE BARIATRICO  INTELLIGENZA ARTIFICIALE ED URGENZE CHIRURGICHE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Giacomo Piatto</dc:creator>
  <dc:description/>
  <cp:lastModifiedBy>Giacomo Piatto</cp:lastModifiedBy>
  <cp:revision>54</cp:revision>
  <dcterms:created xsi:type="dcterms:W3CDTF">2025-02-20T09:14:50Z</dcterms:created>
  <dcterms:modified xsi:type="dcterms:W3CDTF">2025-05-03T13:27:23Z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